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/>
              <a:t>1. Как вы понимаете термин «коррупция»?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1888631183683862E-2"/>
          <c:y val="0.15120059802372043"/>
          <c:w val="0.97622273763263223"/>
          <c:h val="0.663125747568214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Лист1!$B$4:$B$8</c:f>
              <c:strCache>
                <c:ptCount val="5"/>
                <c:pt idx="0">
                  <c:v>а.         использование должностного положения в личных целях;</c:v>
                </c:pt>
                <c:pt idx="1">
                  <c:v>б.        получение взятки;</c:v>
                </c:pt>
                <c:pt idx="2">
                  <c:v>в.        хищение бюджетных средств;</c:v>
                </c:pt>
                <c:pt idx="3">
                  <c:v>г.         недобросовестное исполнение своих должностных обязанностей;</c:v>
                </c:pt>
                <c:pt idx="4">
                  <c:v>д.        иное</c:v>
                </c:pt>
              </c:strCache>
            </c:strRef>
          </c:cat>
          <c:val>
            <c:numRef>
              <c:f>Лист1!$C$4:$C$8</c:f>
              <c:numCache>
                <c:formatCode>0%</c:formatCode>
                <c:ptCount val="5"/>
                <c:pt idx="0">
                  <c:v>0.46</c:v>
                </c:pt>
                <c:pt idx="1">
                  <c:v>0.47</c:v>
                </c:pt>
                <c:pt idx="2">
                  <c:v>0.26</c:v>
                </c:pt>
                <c:pt idx="3">
                  <c:v>0.2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26-406E-B8C6-C4F9BE9BA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775720"/>
        <c:axId val="367772112"/>
      </c:barChart>
      <c:catAx>
        <c:axId val="36777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772112"/>
        <c:crosses val="autoZero"/>
        <c:auto val="1"/>
        <c:lblAlgn val="ctr"/>
        <c:lblOffset val="100"/>
        <c:noMultiLvlLbl val="0"/>
      </c:catAx>
      <c:valAx>
        <c:axId val="3677721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7775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/>
              <a:t>10.</a:t>
            </a:r>
            <a:r>
              <a:rPr lang="ru-RU" sz="2800" baseline="0"/>
              <a:t> Вам приходилось за последний год жаловаться на действия работников школы, где обучаются Ваши дети?</a:t>
            </a:r>
            <a:endParaRPr lang="ru-R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C3-456E-9270-E9BCBA43BC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Лист1!$B$52:$B$53</c:f>
              <c:strCache>
                <c:ptCount val="2"/>
                <c:pt idx="0">
                  <c:v>а.       да;</c:v>
                </c:pt>
                <c:pt idx="1">
                  <c:v>б.      нет</c:v>
                </c:pt>
              </c:strCache>
            </c:strRef>
          </c:cat>
          <c:val>
            <c:numRef>
              <c:f>Лист1!$C$52:$C$53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3-456E-9270-E9BCBA43B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397408"/>
        <c:axId val="375398392"/>
      </c:barChart>
      <c:catAx>
        <c:axId val="37539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398392"/>
        <c:crosses val="autoZero"/>
        <c:auto val="1"/>
        <c:lblAlgn val="ctr"/>
        <c:lblOffset val="100"/>
        <c:noMultiLvlLbl val="0"/>
      </c:catAx>
      <c:valAx>
        <c:axId val="375398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539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/>
              <a:t>11. Если вам пришлось жаловаться, то как это повлияло на решение вашей проблемы?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Лист1!$B$55:$B$57</c:f>
              <c:strCache>
                <c:ptCount val="3"/>
                <c:pt idx="0">
                  <c:v>а.       это помогло, она была решена;</c:v>
                </c:pt>
                <c:pt idx="1">
                  <c:v>б.      жалоба не помогла, проблема всё равно не была решена;</c:v>
                </c:pt>
                <c:pt idx="2">
                  <c:v>в.      стало ещё хуже и теперь проблему вообще не решить</c:v>
                </c:pt>
              </c:strCache>
            </c:strRef>
          </c:cat>
          <c:val>
            <c:numRef>
              <c:f>Лист1!$C$55:$C$57</c:f>
              <c:numCache>
                <c:formatCode>0%</c:formatCode>
                <c:ptCount val="3"/>
                <c:pt idx="0">
                  <c:v>0.28999999999999998</c:v>
                </c:pt>
                <c:pt idx="1">
                  <c:v>7.0000000000000007E-2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C2-488A-983F-0D3C38CDB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9239216"/>
        <c:axId val="369237576"/>
      </c:barChart>
      <c:catAx>
        <c:axId val="36923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237576"/>
        <c:crosses val="autoZero"/>
        <c:auto val="1"/>
        <c:lblAlgn val="ctr"/>
        <c:lblOffset val="100"/>
        <c:noMultiLvlLbl val="0"/>
      </c:catAx>
      <c:valAx>
        <c:axId val="3692375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923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12. Сталкивались вы с проявлениями коррупции в школе</a:t>
            </a:r>
            <a:r>
              <a:rPr lang="ru-RU" sz="2800" dirty="0" smtClean="0"/>
              <a:t>,</a:t>
            </a:r>
          </a:p>
          <a:p>
            <a:pPr>
              <a:defRPr sz="2800"/>
            </a:pPr>
            <a:r>
              <a:rPr lang="ru-RU" sz="2800" dirty="0" smtClean="0"/>
              <a:t> </a:t>
            </a:r>
            <a:r>
              <a:rPr lang="ru-RU" sz="2800" dirty="0"/>
              <a:t>где обучаются Ваши дети?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52-43EF-B618-489832F98D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Лист1!$B$59:$B$61</c:f>
              <c:strCache>
                <c:ptCount val="3"/>
                <c:pt idx="0">
                  <c:v>а.       да;</c:v>
                </c:pt>
                <c:pt idx="1">
                  <c:v>б.      нет;</c:v>
                </c:pt>
                <c:pt idx="2">
                  <c:v>в.      затрудняюсь ответить</c:v>
                </c:pt>
              </c:strCache>
            </c:strRef>
          </c:cat>
          <c:val>
            <c:numRef>
              <c:f>Лист1!$C$59:$C$61</c:f>
              <c:numCache>
                <c:formatCode>0%</c:formatCode>
                <c:ptCount val="3"/>
                <c:pt idx="0">
                  <c:v>0.01</c:v>
                </c:pt>
                <c:pt idx="1">
                  <c:v>0.84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2-43EF-B618-489832F98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296528"/>
        <c:axId val="373299152"/>
      </c:barChart>
      <c:catAx>
        <c:axId val="37329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299152"/>
        <c:crosses val="autoZero"/>
        <c:auto val="1"/>
        <c:lblAlgn val="ctr"/>
        <c:lblOffset val="100"/>
        <c:noMultiLvlLbl val="0"/>
      </c:catAx>
      <c:valAx>
        <c:axId val="3732991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329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13. Знаете ли вы, куда необходимо обращаться в случае выявления вами фактов коррупции в нашей школе?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1D-450D-AE8F-5CE46E4F3E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Лист1!$B$63:$B$65</c:f>
              <c:strCache>
                <c:ptCount val="3"/>
                <c:pt idx="0">
                  <c:v>а.       да;</c:v>
                </c:pt>
                <c:pt idx="1">
                  <c:v>б.      нет;</c:v>
                </c:pt>
                <c:pt idx="2">
                  <c:v>в.      затрудняюсь ответить</c:v>
                </c:pt>
              </c:strCache>
            </c:strRef>
          </c:cat>
          <c:val>
            <c:numRef>
              <c:f>Лист1!$C$63:$C$65</c:f>
              <c:numCache>
                <c:formatCode>0%</c:formatCode>
                <c:ptCount val="3"/>
                <c:pt idx="0">
                  <c:v>0.53</c:v>
                </c:pt>
                <c:pt idx="1">
                  <c:v>0.25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D-450D-AE8F-5CE46E4F3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386584"/>
        <c:axId val="375387568"/>
      </c:barChart>
      <c:catAx>
        <c:axId val="37538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387568"/>
        <c:crosses val="autoZero"/>
        <c:auto val="1"/>
        <c:lblAlgn val="ctr"/>
        <c:lblOffset val="100"/>
        <c:noMultiLvlLbl val="0"/>
      </c:catAx>
      <c:valAx>
        <c:axId val="3753875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538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/>
              <a:t>14. Как вы оцениваете уровень информационной прозрачности деятельности школы, где обучаются Ваши дети?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B0-4330-8B5F-11C17F62782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B0-4330-8B5F-11C17F627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Лист1!$B$67:$B$69</c:f>
              <c:strCache>
                <c:ptCount val="3"/>
                <c:pt idx="0">
                  <c:v>а.       высокий;</c:v>
                </c:pt>
                <c:pt idx="1">
                  <c:v>б.      средний;</c:v>
                </c:pt>
                <c:pt idx="2">
                  <c:v>в.      низкий</c:v>
                </c:pt>
              </c:strCache>
            </c:strRef>
          </c:cat>
          <c:val>
            <c:numRef>
              <c:f>Лист1!$C$67:$C$69</c:f>
              <c:numCache>
                <c:formatCode>0%</c:formatCode>
                <c:ptCount val="3"/>
                <c:pt idx="0">
                  <c:v>0.28999999999999998</c:v>
                </c:pt>
                <c:pt idx="1">
                  <c:v>0.49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0-4330-8B5F-11C17F627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441184"/>
        <c:axId val="273442824"/>
      </c:barChart>
      <c:catAx>
        <c:axId val="27344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442824"/>
        <c:crosses val="autoZero"/>
        <c:auto val="1"/>
        <c:lblAlgn val="ctr"/>
        <c:lblOffset val="100"/>
        <c:noMultiLvlLbl val="0"/>
      </c:catAx>
      <c:valAx>
        <c:axId val="2734428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344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/>
              <a:t>15. Как вы оцениваете уровень проводимых коррупционных мероприятий в школе, где обучаются Ваши дети?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C5-4AB7-BA85-EBB31DE87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Лист1!$B$71:$B$73</c:f>
              <c:strCache>
                <c:ptCount val="3"/>
                <c:pt idx="0">
                  <c:v>а.       высокий;</c:v>
                </c:pt>
                <c:pt idx="1">
                  <c:v>б.      средний; </c:v>
                </c:pt>
                <c:pt idx="2">
                  <c:v>в.      низкий</c:v>
                </c:pt>
              </c:strCache>
            </c:strRef>
          </c:cat>
          <c:val>
            <c:numRef>
              <c:f>Лист1!$C$71:$C$73</c:f>
              <c:numCache>
                <c:formatCode>0%</c:formatCode>
                <c:ptCount val="3"/>
                <c:pt idx="0">
                  <c:v>0.15</c:v>
                </c:pt>
                <c:pt idx="1">
                  <c:v>0.37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C5-4AB7-BA85-EBB31DE87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760352"/>
        <c:axId val="381759368"/>
      </c:barChart>
      <c:catAx>
        <c:axId val="38176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759368"/>
        <c:crosses val="autoZero"/>
        <c:auto val="1"/>
        <c:lblAlgn val="ctr"/>
        <c:lblOffset val="100"/>
        <c:noMultiLvlLbl val="0"/>
      </c:catAx>
      <c:valAx>
        <c:axId val="381759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817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/>
              <a:t>2. Приходилось ли вам сталкиваться с недобросовестным исполнением своих обязанностей должностными лицами школы, где обучаются Ваши дети?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E0-4320-AE72-42D7AA4DC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Лист1!$B$10:$B$13</c:f>
              <c:strCache>
                <c:ptCount val="4"/>
                <c:pt idx="0">
                  <c:v>а.         постоянно;</c:v>
                </c:pt>
                <c:pt idx="1">
                  <c:v>б.        очень редко;</c:v>
                </c:pt>
                <c:pt idx="2">
                  <c:v>в.        лишь иногда; </c:v>
                </c:pt>
                <c:pt idx="3">
                  <c:v>г.         никогда не наблюдал(а) недобросовестного исполнения должностными лицами своих обязанностей.</c:v>
                </c:pt>
              </c:strCache>
            </c:strRef>
          </c:cat>
          <c:val>
            <c:numRef>
              <c:f>Лист1!$C$10:$C$13</c:f>
              <c:numCache>
                <c:formatCode>0%</c:formatCode>
                <c:ptCount val="4"/>
                <c:pt idx="0">
                  <c:v>0</c:v>
                </c:pt>
                <c:pt idx="1">
                  <c:v>0.08</c:v>
                </c:pt>
                <c:pt idx="2">
                  <c:v>0.15</c:v>
                </c:pt>
                <c:pt idx="3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0-4320-AE72-42D7AA4DC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382680"/>
        <c:axId val="371386616"/>
      </c:barChart>
      <c:catAx>
        <c:axId val="37138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1386616"/>
        <c:crosses val="autoZero"/>
        <c:auto val="1"/>
        <c:lblAlgn val="ctr"/>
        <c:lblOffset val="100"/>
        <c:noMultiLvlLbl val="0"/>
      </c:catAx>
      <c:valAx>
        <c:axId val="371386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1382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/>
              <a:t>3. Как вы думаете, насколько распространена коррупция среди должностных лиц в школе, где обучаются Ваши дети?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Лист1!$B$15:$B$19</c:f>
              <c:strCache>
                <c:ptCount val="5"/>
                <c:pt idx="0">
                  <c:v>а.    меньшинство должностных лиц берёт взятки;</c:v>
                </c:pt>
                <c:pt idx="1">
                  <c:v>б.    большинство должностных лиц берёт взятки;</c:v>
                </c:pt>
                <c:pt idx="2">
                  <c:v>в.    примерно 50 на 50% </c:v>
                </c:pt>
                <c:pt idx="3">
                  <c:v>г.    затрудняюсь ответить;</c:v>
                </c:pt>
                <c:pt idx="4">
                  <c:v>д.    не берут взятки</c:v>
                </c:pt>
              </c:strCache>
            </c:strRef>
          </c:cat>
          <c:val>
            <c:numRef>
              <c:f>Лист1!$C$15:$C$19</c:f>
              <c:numCache>
                <c:formatCode>0%</c:formatCode>
                <c:ptCount val="5"/>
                <c:pt idx="0">
                  <c:v>0.02</c:v>
                </c:pt>
                <c:pt idx="1">
                  <c:v>0.01</c:v>
                </c:pt>
                <c:pt idx="2">
                  <c:v>0.02</c:v>
                </c:pt>
                <c:pt idx="3">
                  <c:v>0.65</c:v>
                </c:pt>
                <c:pt idx="4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BF-4D11-B3F9-1424C81B6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308248"/>
        <c:axId val="321309560"/>
      </c:barChart>
      <c:catAx>
        <c:axId val="32130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309560"/>
        <c:crosses val="autoZero"/>
        <c:auto val="1"/>
        <c:lblAlgn val="ctr"/>
        <c:lblOffset val="100"/>
        <c:noMultiLvlLbl val="0"/>
      </c:catAx>
      <c:valAx>
        <c:axId val="321309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1308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/>
              <a:t>4. Сталкивались ли вы в этом году с проявлениями коррупции в школе, где обучаются Ваши дети?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Лист1!$B$21:$B$23</c:f>
              <c:strCache>
                <c:ptCount val="3"/>
                <c:pt idx="0">
                  <c:v>а.    нет, ни разу;</c:v>
                </c:pt>
                <c:pt idx="1">
                  <c:v>б.    да, один раз;</c:v>
                </c:pt>
                <c:pt idx="2">
                  <c:v>в.    да, более одного раза.</c:v>
                </c:pt>
              </c:strCache>
            </c:strRef>
          </c:cat>
          <c:val>
            <c:numRef>
              <c:f>Лист1!$C$21:$C$23</c:f>
              <c:numCache>
                <c:formatCode>0%</c:formatCode>
                <c:ptCount val="3"/>
                <c:pt idx="0">
                  <c:v>0.97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D6-4BBB-A737-A8478755A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308040"/>
        <c:axId val="273305744"/>
      </c:barChart>
      <c:catAx>
        <c:axId val="27330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305744"/>
        <c:crosses val="autoZero"/>
        <c:auto val="1"/>
        <c:lblAlgn val="ctr"/>
        <c:lblOffset val="100"/>
        <c:noMultiLvlLbl val="0"/>
      </c:catAx>
      <c:valAx>
        <c:axId val="2733057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330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5. В ситуации столкновения с коррупционными </a:t>
            </a:r>
            <a:r>
              <a:rPr lang="ru-RU" sz="2800" dirty="0" smtClean="0"/>
              <a:t>проявлениями, </a:t>
            </a:r>
            <a:r>
              <a:rPr lang="ru-RU" sz="2800" dirty="0"/>
              <a:t>обстоятельства заставили вас дать взятку или вы решили не делать этого?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Лист1!$B$25:$B$26</c:f>
              <c:strCache>
                <c:ptCount val="2"/>
                <c:pt idx="0">
                  <c:v>а.    да, пришлось дать;</c:v>
                </c:pt>
                <c:pt idx="1">
                  <c:v>б.    решил не давать взятку</c:v>
                </c:pt>
              </c:strCache>
            </c:strRef>
          </c:cat>
          <c:val>
            <c:numRef>
              <c:f>Лист1!$C$25:$C$26</c:f>
              <c:numCache>
                <c:formatCode>0%</c:formatCode>
                <c:ptCount val="2"/>
                <c:pt idx="0">
                  <c:v>0.11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8F-4184-AE4B-606BF8737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9586656"/>
        <c:axId val="369582720"/>
      </c:barChart>
      <c:catAx>
        <c:axId val="36958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582720"/>
        <c:crosses val="autoZero"/>
        <c:auto val="1"/>
        <c:lblAlgn val="ctr"/>
        <c:lblOffset val="100"/>
        <c:noMultiLvlLbl val="0"/>
      </c:catAx>
      <c:valAx>
        <c:axId val="3695827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958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Назовите, пожалуйста основную причину, по которой бы Вы не стали давать взятку.</a:t>
            </a:r>
          </a:p>
        </c:rich>
      </c:tx>
      <c:layout>
        <c:manualLayout>
          <c:xMode val="edge"/>
          <c:yMode val="edge"/>
          <c:x val="0.14827292302359435"/>
          <c:y val="9.77474372469149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Лист1!$B$28:$B$35</c:f>
              <c:strCache>
                <c:ptCount val="8"/>
                <c:pt idx="0">
                  <c:v>а.       для меня это было слишком дорого;</c:v>
                </c:pt>
                <c:pt idx="1">
                  <c:v>б.      мне было противно это делать;</c:v>
                </c:pt>
                <c:pt idx="2">
                  <c:v>в.      я не знаю, как это делается, мне неудобно (неловко);</c:v>
                </c:pt>
                <c:pt idx="3">
                  <c:v>г.       я принципиально не даю взяток, даже если все это делают;</c:v>
                </c:pt>
                <c:pt idx="4">
                  <c:v>д.      я могу добиться своего и без взяток, другим путём;</c:v>
                </c:pt>
                <c:pt idx="5">
                  <c:v>е.       я боялся, что меня поймают и накажут;</c:v>
                </c:pt>
                <c:pt idx="6">
                  <c:v>ж.     другое </c:v>
                </c:pt>
                <c:pt idx="7">
                  <c:v>з.       затрудняюсь ответить.</c:v>
                </c:pt>
              </c:strCache>
            </c:strRef>
          </c:cat>
          <c:val>
            <c:numRef>
              <c:f>Лист1!$C$28:$C$35</c:f>
              <c:numCache>
                <c:formatCode>0%</c:formatCode>
                <c:ptCount val="8"/>
                <c:pt idx="0">
                  <c:v>0.03</c:v>
                </c:pt>
                <c:pt idx="1">
                  <c:v>0.15</c:v>
                </c:pt>
                <c:pt idx="2">
                  <c:v>0.14000000000000001</c:v>
                </c:pt>
                <c:pt idx="3">
                  <c:v>0.22</c:v>
                </c:pt>
                <c:pt idx="4">
                  <c:v>0.27</c:v>
                </c:pt>
                <c:pt idx="5">
                  <c:v>0.03</c:v>
                </c:pt>
                <c:pt idx="6">
                  <c:v>0.05</c:v>
                </c:pt>
                <c:pt idx="7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2F-40B4-BAE6-51F6660DE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604736"/>
        <c:axId val="368605392"/>
      </c:barChart>
      <c:catAx>
        <c:axId val="36860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8605392"/>
        <c:crosses val="autoZero"/>
        <c:auto val="1"/>
        <c:lblAlgn val="ctr"/>
        <c:lblOffset val="100"/>
        <c:noMultiLvlLbl val="0"/>
      </c:catAx>
      <c:valAx>
        <c:axId val="368605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860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7. Удалось ли вам решить свою проблему без взятки, подарка или вы отказались от попыток решить её?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Лист1!$B$37:$B$38</c:f>
              <c:strCache>
                <c:ptCount val="2"/>
                <c:pt idx="0">
                  <c:v>а.       удалось</c:v>
                </c:pt>
                <c:pt idx="1">
                  <c:v>б.      нет, не удалось, я отказался от попыток решить её</c:v>
                </c:pt>
              </c:strCache>
            </c:strRef>
          </c:cat>
          <c:val>
            <c:numRef>
              <c:f>Лист1!$C$37:$C$38</c:f>
              <c:numCache>
                <c:formatCode>0%</c:formatCode>
                <c:ptCount val="2"/>
                <c:pt idx="0">
                  <c:v>0.54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29-406B-BFA5-14BC4A2E3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294232"/>
        <c:axId val="373297184"/>
      </c:barChart>
      <c:catAx>
        <c:axId val="37329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297184"/>
        <c:crosses val="autoZero"/>
        <c:auto val="1"/>
        <c:lblAlgn val="ctr"/>
        <c:lblOffset val="100"/>
        <c:noMultiLvlLbl val="0"/>
      </c:catAx>
      <c:valAx>
        <c:axId val="3732971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329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8. По чьей инициативе, </a:t>
            </a:r>
            <a:endParaRPr lang="ru-RU" sz="2800" dirty="0" smtClean="0"/>
          </a:p>
          <a:p>
            <a:pPr>
              <a:defRPr sz="2800"/>
            </a:pPr>
            <a:r>
              <a:rPr lang="ru-RU" sz="2800" dirty="0" smtClean="0"/>
              <a:t>по </a:t>
            </a:r>
            <a:r>
              <a:rPr lang="ru-RU" sz="2800" dirty="0"/>
              <a:t>какой причине вам пришлось давать взятку?</a:t>
            </a:r>
          </a:p>
        </c:rich>
      </c:tx>
      <c:layout>
        <c:manualLayout>
          <c:xMode val="edge"/>
          <c:yMode val="edge"/>
          <c:x val="0.13512342389202492"/>
          <c:y val="1.47758174966645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Лист1!$B$40:$B$43</c:f>
              <c:strCache>
                <c:ptCount val="4"/>
                <c:pt idx="0">
                  <c:v>а.       заставили (намекнули, создали для этого ситуацию);</c:v>
                </c:pt>
                <c:pt idx="1">
                  <c:v>б.      мне было известно заранее, что здесь без взятки не обойтись;</c:v>
                </c:pt>
                <c:pt idx="2">
                  <c:v>в.      не настаивали на взятке, но я решил, что так надёжнее;</c:v>
                </c:pt>
                <c:pt idx="3">
                  <c:v>г.       затрудняюсь ответить</c:v>
                </c:pt>
              </c:strCache>
            </c:strRef>
          </c:cat>
          <c:val>
            <c:numRef>
              <c:f>Лист1!$C$40:$C$43</c:f>
              <c:numCache>
                <c:formatCode>0%</c:formatCode>
                <c:ptCount val="4"/>
                <c:pt idx="0">
                  <c:v>0.05</c:v>
                </c:pt>
                <c:pt idx="1">
                  <c:v>0.03</c:v>
                </c:pt>
                <c:pt idx="2">
                  <c:v>0.05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B-4C99-93FB-798D3C617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5327032"/>
        <c:axId val="315327688"/>
      </c:barChart>
      <c:catAx>
        <c:axId val="31532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327688"/>
        <c:crosses val="autoZero"/>
        <c:auto val="1"/>
        <c:lblAlgn val="ctr"/>
        <c:lblOffset val="100"/>
        <c:noMultiLvlLbl val="0"/>
      </c:catAx>
      <c:valAx>
        <c:axId val="3153276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5327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/>
              <a:t>9. Каков был основной результат того, что вы дали взятку (отблагодарили, сделали взнос и т.п.)?</a:t>
            </a:r>
          </a:p>
        </c:rich>
      </c:tx>
      <c:layout>
        <c:manualLayout>
          <c:xMode val="edge"/>
          <c:yMode val="edge"/>
          <c:x val="0.18470328130002411"/>
          <c:y val="9.87850988512148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Лист1!$B$45:$B$50</c:f>
              <c:strCache>
                <c:ptCount val="6"/>
                <c:pt idx="0">
                  <c:v>а.       в результате мне удалось добиться того, что они так должны были сделать по долгу службы;</c:v>
                </c:pt>
                <c:pt idx="1">
                  <c:v>б.      решение моей проблемы было ускорено;</c:v>
                </c:pt>
                <c:pt idx="2">
                  <c:v>в.      моя проблема была решена более качественно;</c:v>
                </c:pt>
                <c:pt idx="3">
                  <c:v>г.       мне удалось избежать лишних трудностей;</c:v>
                </c:pt>
                <c:pt idx="4">
                  <c:v>д.      взятка всё равно не помогла;</c:v>
                </c:pt>
                <c:pt idx="5">
                  <c:v>е.       затрудняюсь ответить</c:v>
                </c:pt>
              </c:strCache>
            </c:strRef>
          </c:cat>
          <c:val>
            <c:numRef>
              <c:f>Лист1!$C$45:$C$50</c:f>
              <c:numCache>
                <c:formatCode>0%</c:formatCode>
                <c:ptCount val="6"/>
                <c:pt idx="0">
                  <c:v>0.04</c:v>
                </c:pt>
                <c:pt idx="1">
                  <c:v>0.04</c:v>
                </c:pt>
                <c:pt idx="2">
                  <c:v>0.01</c:v>
                </c:pt>
                <c:pt idx="3">
                  <c:v>0.06</c:v>
                </c:pt>
                <c:pt idx="4">
                  <c:v>0.02</c:v>
                </c:pt>
                <c:pt idx="5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5-41CD-B8B1-8CDAF162D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110672"/>
        <c:axId val="370111000"/>
      </c:barChart>
      <c:catAx>
        <c:axId val="37011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111000"/>
        <c:crosses val="autoZero"/>
        <c:auto val="1"/>
        <c:lblAlgn val="ctr"/>
        <c:lblOffset val="100"/>
        <c:noMultiLvlLbl val="0"/>
      </c:catAx>
      <c:valAx>
        <c:axId val="3701110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011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55356-703E-41D1-BC45-CD31D7C049F0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F565-9AF4-42DE-8EB4-F02C52F72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3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565-9AF4-42DE-8EB4-F02C52F7299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42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565-9AF4-42DE-8EB4-F02C52F7299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897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565-9AF4-42DE-8EB4-F02C52F7299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42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565-9AF4-42DE-8EB4-F02C52F7299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29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565-9AF4-42DE-8EB4-F02C52F7299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969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565-9AF4-42DE-8EB4-F02C52F7299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425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565-9AF4-42DE-8EB4-F02C52F7299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5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565-9AF4-42DE-8EB4-F02C52F7299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0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565-9AF4-42DE-8EB4-F02C52F729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6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565-9AF4-42DE-8EB4-F02C52F729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89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565-9AF4-42DE-8EB4-F02C52F729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6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565-9AF4-42DE-8EB4-F02C52F729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56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565-9AF4-42DE-8EB4-F02C52F729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3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565-9AF4-42DE-8EB4-F02C52F729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94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565-9AF4-42DE-8EB4-F02C52F729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21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F565-9AF4-42DE-8EB4-F02C52F7299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6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D76-492A-4C40-AB73-F2E1EA42288E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79E3-4C6B-4DAB-9E15-35BE99D55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88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D76-492A-4C40-AB73-F2E1EA42288E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79E3-4C6B-4DAB-9E15-35BE99D55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3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D76-492A-4C40-AB73-F2E1EA42288E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79E3-4C6B-4DAB-9E15-35BE99D55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3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D76-492A-4C40-AB73-F2E1EA42288E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79E3-4C6B-4DAB-9E15-35BE99D55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D76-492A-4C40-AB73-F2E1EA42288E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79E3-4C6B-4DAB-9E15-35BE99D55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D76-492A-4C40-AB73-F2E1EA42288E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79E3-4C6B-4DAB-9E15-35BE99D55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1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D76-492A-4C40-AB73-F2E1EA42288E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79E3-4C6B-4DAB-9E15-35BE99D55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73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D76-492A-4C40-AB73-F2E1EA42288E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79E3-4C6B-4DAB-9E15-35BE99D55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4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D76-492A-4C40-AB73-F2E1EA42288E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79E3-4C6B-4DAB-9E15-35BE99D55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5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D76-492A-4C40-AB73-F2E1EA42288E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79E3-4C6B-4DAB-9E15-35BE99D55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D76-492A-4C40-AB73-F2E1EA42288E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79E3-4C6B-4DAB-9E15-35BE99D55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87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9CD76-492A-4C40-AB73-F2E1EA42288E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179E3-4C6B-4DAB-9E15-35BE99D55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0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009" y="1690688"/>
            <a:ext cx="11081982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исследование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проводилось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«Антикоррупционная политика» на 2015-2017 годы.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мониторинга является выявление мнения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школы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состоянии работы по предупреждению коррупционных правонарушений в образовательном учреждении и поиск способов снижения уровня коррупции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ответов родительской общественности общеобразовательное учреждение надеется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точную и полную информацию, проанализировать её и сделать правильные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r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24.02.2017 год</a:t>
            </a:r>
          </a:p>
          <a:p>
            <a:pPr indent="449580" algn="r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о коррупции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22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14382"/>
              </p:ext>
            </p:extLst>
          </p:nvPr>
        </p:nvGraphicFramePr>
        <p:xfrm>
          <a:off x="191069" y="177421"/>
          <a:ext cx="11859903" cy="642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863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246864"/>
              </p:ext>
            </p:extLst>
          </p:nvPr>
        </p:nvGraphicFramePr>
        <p:xfrm>
          <a:off x="259307" y="204716"/>
          <a:ext cx="11723427" cy="642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575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346746"/>
              </p:ext>
            </p:extLst>
          </p:nvPr>
        </p:nvGraphicFramePr>
        <p:xfrm>
          <a:off x="150125" y="191069"/>
          <a:ext cx="11859905" cy="6509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959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049433"/>
              </p:ext>
            </p:extLst>
          </p:nvPr>
        </p:nvGraphicFramePr>
        <p:xfrm>
          <a:off x="191069" y="218364"/>
          <a:ext cx="11832609" cy="642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7669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294575"/>
              </p:ext>
            </p:extLst>
          </p:nvPr>
        </p:nvGraphicFramePr>
        <p:xfrm>
          <a:off x="245661" y="177421"/>
          <a:ext cx="11696130" cy="646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319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227628"/>
              </p:ext>
            </p:extLst>
          </p:nvPr>
        </p:nvGraphicFramePr>
        <p:xfrm>
          <a:off x="163773" y="163773"/>
          <a:ext cx="11859905" cy="6694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9481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555709"/>
              </p:ext>
            </p:extLst>
          </p:nvPr>
        </p:nvGraphicFramePr>
        <p:xfrm>
          <a:off x="163773" y="245660"/>
          <a:ext cx="11791665" cy="649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86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001795"/>
              </p:ext>
            </p:extLst>
          </p:nvPr>
        </p:nvGraphicFramePr>
        <p:xfrm>
          <a:off x="245660" y="218365"/>
          <a:ext cx="11750722" cy="648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050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673385"/>
              </p:ext>
            </p:extLst>
          </p:nvPr>
        </p:nvGraphicFramePr>
        <p:xfrm>
          <a:off x="272955" y="191069"/>
          <a:ext cx="11764369" cy="6509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567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887243"/>
              </p:ext>
            </p:extLst>
          </p:nvPr>
        </p:nvGraphicFramePr>
        <p:xfrm>
          <a:off x="177421" y="191069"/>
          <a:ext cx="11900847" cy="648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561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027874"/>
              </p:ext>
            </p:extLst>
          </p:nvPr>
        </p:nvGraphicFramePr>
        <p:xfrm>
          <a:off x="232013" y="232012"/>
          <a:ext cx="11805312" cy="637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02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541166"/>
              </p:ext>
            </p:extLst>
          </p:nvPr>
        </p:nvGraphicFramePr>
        <p:xfrm>
          <a:off x="204717" y="245660"/>
          <a:ext cx="11723426" cy="638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536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725262"/>
              </p:ext>
            </p:extLst>
          </p:nvPr>
        </p:nvGraphicFramePr>
        <p:xfrm>
          <a:off x="163773" y="163773"/>
          <a:ext cx="11914495" cy="649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2135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973502"/>
              </p:ext>
            </p:extLst>
          </p:nvPr>
        </p:nvGraphicFramePr>
        <p:xfrm>
          <a:off x="109183" y="259307"/>
          <a:ext cx="11818960" cy="6455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214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234212"/>
              </p:ext>
            </p:extLst>
          </p:nvPr>
        </p:nvGraphicFramePr>
        <p:xfrm>
          <a:off x="109182" y="272955"/>
          <a:ext cx="11873552" cy="648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7104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358</Words>
  <Application>Microsoft Office PowerPoint</Application>
  <PresentationFormat>Широкоэкранный</PresentationFormat>
  <Paragraphs>46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Родители о коррупции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16</cp:revision>
  <dcterms:created xsi:type="dcterms:W3CDTF">2016-12-09T06:07:07Z</dcterms:created>
  <dcterms:modified xsi:type="dcterms:W3CDTF">2017-12-02T11:08:58Z</dcterms:modified>
</cp:coreProperties>
</file>